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294" r:id="rId2"/>
    <p:sldId id="2301" r:id="rId3"/>
    <p:sldId id="2303" r:id="rId4"/>
    <p:sldId id="2304" r:id="rId5"/>
    <p:sldId id="2306" r:id="rId6"/>
    <p:sldId id="2300" r:id="rId7"/>
    <p:sldId id="2308" r:id="rId8"/>
    <p:sldId id="2307" r:id="rId9"/>
    <p:sldId id="2302" r:id="rId10"/>
    <p:sldId id="2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DB44F-E908-4745-85BE-22C660E7F71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4FBB40-A13F-458A-90E6-41896938BA26}">
      <dgm:prSet phldrT="[Text]"/>
      <dgm:spPr/>
      <dgm:t>
        <a:bodyPr/>
        <a:lstStyle/>
        <a:p>
          <a:r>
            <a:rPr lang="en-GB" dirty="0"/>
            <a:t>CITES</a:t>
          </a:r>
        </a:p>
      </dgm:t>
    </dgm:pt>
    <dgm:pt modelId="{3EE08E7C-6E83-4C00-8E0E-CA1D4179C6A9}" type="parTrans" cxnId="{6323EE7F-EC57-421B-9488-A81D981DA823}">
      <dgm:prSet/>
      <dgm:spPr/>
      <dgm:t>
        <a:bodyPr/>
        <a:lstStyle/>
        <a:p>
          <a:endParaRPr lang="en-GB"/>
        </a:p>
      </dgm:t>
    </dgm:pt>
    <dgm:pt modelId="{D83B0609-6E5E-44D1-B6D1-0E9C2ADC1E34}" type="sibTrans" cxnId="{6323EE7F-EC57-421B-9488-A81D981DA823}">
      <dgm:prSet/>
      <dgm:spPr/>
      <dgm:t>
        <a:bodyPr/>
        <a:lstStyle/>
        <a:p>
          <a:endParaRPr lang="en-GB"/>
        </a:p>
      </dgm:t>
    </dgm:pt>
    <dgm:pt modelId="{5F54B0A8-D243-4016-B46C-C0B3FBF7DC36}">
      <dgm:prSet phldrT="[Text]"/>
      <dgm:spPr/>
      <dgm:t>
        <a:bodyPr/>
        <a:lstStyle/>
        <a:p>
          <a:r>
            <a:rPr lang="en-GB" dirty="0"/>
            <a:t>Logging bans in natural forest</a:t>
          </a:r>
        </a:p>
      </dgm:t>
    </dgm:pt>
    <dgm:pt modelId="{DF989772-A997-45A0-B11F-F24D79B86C7B}" type="parTrans" cxnId="{71E18D66-6B71-46FE-901F-0EB5472CA5BA}">
      <dgm:prSet/>
      <dgm:spPr/>
      <dgm:t>
        <a:bodyPr/>
        <a:lstStyle/>
        <a:p>
          <a:endParaRPr lang="en-GB"/>
        </a:p>
      </dgm:t>
    </dgm:pt>
    <dgm:pt modelId="{A4F768CE-7C9D-4DBB-8A55-71E7ED6678F7}" type="sibTrans" cxnId="{71E18D66-6B71-46FE-901F-0EB5472CA5BA}">
      <dgm:prSet/>
      <dgm:spPr/>
      <dgm:t>
        <a:bodyPr/>
        <a:lstStyle/>
        <a:p>
          <a:endParaRPr lang="en-GB"/>
        </a:p>
      </dgm:t>
    </dgm:pt>
    <dgm:pt modelId="{A023200B-AD10-4AAE-B957-B416E537DDA4}">
      <dgm:prSet phldrT="[Text]"/>
      <dgm:spPr/>
      <dgm:t>
        <a:bodyPr/>
        <a:lstStyle/>
        <a:p>
          <a:r>
            <a:rPr lang="en-GB" dirty="0"/>
            <a:t>Log export bans &amp; other trade restrictions</a:t>
          </a:r>
        </a:p>
      </dgm:t>
    </dgm:pt>
    <dgm:pt modelId="{7787239F-C523-4CE3-BAB9-772CCC017B3D}" type="parTrans" cxnId="{9D69694C-2AB3-4017-957A-BFA56392C39E}">
      <dgm:prSet/>
      <dgm:spPr/>
      <dgm:t>
        <a:bodyPr/>
        <a:lstStyle/>
        <a:p>
          <a:endParaRPr lang="en-GB"/>
        </a:p>
      </dgm:t>
    </dgm:pt>
    <dgm:pt modelId="{9BCFABE6-929D-4B78-B7B3-D0CF86FC2DC7}" type="sibTrans" cxnId="{9D69694C-2AB3-4017-957A-BFA56392C39E}">
      <dgm:prSet/>
      <dgm:spPr/>
      <dgm:t>
        <a:bodyPr/>
        <a:lstStyle/>
        <a:p>
          <a:endParaRPr lang="en-GB"/>
        </a:p>
      </dgm:t>
    </dgm:pt>
    <dgm:pt modelId="{BCF2ADC8-190A-4C44-9E9D-709B4CBB92C0}">
      <dgm:prSet phldrT="[Text]"/>
      <dgm:spPr/>
      <dgm:t>
        <a:bodyPr/>
        <a:lstStyle/>
        <a:p>
          <a:r>
            <a:rPr lang="en-GB" dirty="0"/>
            <a:t>FLEG incentive measures &amp; illegal wood trade prohibitions </a:t>
          </a:r>
        </a:p>
      </dgm:t>
    </dgm:pt>
    <dgm:pt modelId="{98CB9B9B-830C-4A35-95B9-FC3422800D6E}" type="parTrans" cxnId="{ECBDF839-49EF-49A0-9678-053F6C4AD800}">
      <dgm:prSet/>
      <dgm:spPr/>
      <dgm:t>
        <a:bodyPr/>
        <a:lstStyle/>
        <a:p>
          <a:endParaRPr lang="en-GB"/>
        </a:p>
      </dgm:t>
    </dgm:pt>
    <dgm:pt modelId="{3B1CC8CC-30A6-4725-8AE3-FE998D7D0CAC}" type="sibTrans" cxnId="{ECBDF839-49EF-49A0-9678-053F6C4AD800}">
      <dgm:prSet/>
      <dgm:spPr/>
      <dgm:t>
        <a:bodyPr/>
        <a:lstStyle/>
        <a:p>
          <a:endParaRPr lang="en-GB"/>
        </a:p>
      </dgm:t>
    </dgm:pt>
    <dgm:pt modelId="{E2BA4B61-40B0-4AF3-8416-E83D2AD45391}">
      <dgm:prSet phldrT="[Text]"/>
      <dgm:spPr/>
      <dgm:t>
        <a:bodyPr/>
        <a:lstStyle/>
        <a:p>
          <a:r>
            <a:rPr lang="en-GB" dirty="0"/>
            <a:t>Circular economy</a:t>
          </a:r>
        </a:p>
      </dgm:t>
    </dgm:pt>
    <dgm:pt modelId="{3BC1B431-D6C4-4A00-945D-93FB413759CE}" type="parTrans" cxnId="{BA852484-FF99-4B7B-8F20-764C8D079970}">
      <dgm:prSet/>
      <dgm:spPr/>
      <dgm:t>
        <a:bodyPr/>
        <a:lstStyle/>
        <a:p>
          <a:endParaRPr lang="en-GB"/>
        </a:p>
      </dgm:t>
    </dgm:pt>
    <dgm:pt modelId="{676377D9-D1D4-4DF5-96C5-5092498B4D49}" type="sibTrans" cxnId="{BA852484-FF99-4B7B-8F20-764C8D079970}">
      <dgm:prSet/>
      <dgm:spPr/>
      <dgm:t>
        <a:bodyPr/>
        <a:lstStyle/>
        <a:p>
          <a:endParaRPr lang="en-GB"/>
        </a:p>
      </dgm:t>
    </dgm:pt>
    <dgm:pt modelId="{83844D76-F363-4FEB-A121-E88AF913C0D8}">
      <dgm:prSet phldrT="[Text]"/>
      <dgm:spPr/>
      <dgm:t>
        <a:bodyPr/>
        <a:lstStyle/>
        <a:p>
          <a:r>
            <a:rPr lang="en-GB" dirty="0"/>
            <a:t>Voluntary timber certification</a:t>
          </a:r>
        </a:p>
      </dgm:t>
    </dgm:pt>
    <dgm:pt modelId="{99810B8D-BFD7-4C88-8B73-7F44569279FF}" type="parTrans" cxnId="{2B79E696-BB61-4228-AF0A-E261FCFD51A8}">
      <dgm:prSet/>
      <dgm:spPr/>
      <dgm:t>
        <a:bodyPr/>
        <a:lstStyle/>
        <a:p>
          <a:endParaRPr lang="en-GB"/>
        </a:p>
      </dgm:t>
    </dgm:pt>
    <dgm:pt modelId="{165FAC66-C799-4062-AE6C-507645E3FC54}" type="sibTrans" cxnId="{2B79E696-BB61-4228-AF0A-E261FCFD51A8}">
      <dgm:prSet/>
      <dgm:spPr/>
      <dgm:t>
        <a:bodyPr/>
        <a:lstStyle/>
        <a:p>
          <a:endParaRPr lang="en-GB"/>
        </a:p>
      </dgm:t>
    </dgm:pt>
    <dgm:pt modelId="{609F8B65-F9F5-4243-9E8F-BEB6A44AB6D3}">
      <dgm:prSet phldrT="[Text]"/>
      <dgm:spPr/>
      <dgm:t>
        <a:bodyPr/>
        <a:lstStyle/>
        <a:p>
          <a:r>
            <a:rPr lang="en-GB" dirty="0"/>
            <a:t>Procurement policies</a:t>
          </a:r>
        </a:p>
      </dgm:t>
    </dgm:pt>
    <dgm:pt modelId="{175C3D38-C809-43B9-93B4-E684B504A986}" type="parTrans" cxnId="{EE88FC6D-E496-48FE-8570-F147F678A238}">
      <dgm:prSet/>
      <dgm:spPr/>
      <dgm:t>
        <a:bodyPr/>
        <a:lstStyle/>
        <a:p>
          <a:endParaRPr lang="en-GB"/>
        </a:p>
      </dgm:t>
    </dgm:pt>
    <dgm:pt modelId="{86DBF041-4F43-4620-80D1-F7BC98BEE183}" type="sibTrans" cxnId="{EE88FC6D-E496-48FE-8570-F147F678A238}">
      <dgm:prSet/>
      <dgm:spPr/>
      <dgm:t>
        <a:bodyPr/>
        <a:lstStyle/>
        <a:p>
          <a:endParaRPr lang="en-GB"/>
        </a:p>
      </dgm:t>
    </dgm:pt>
    <dgm:pt modelId="{E0DDCFD7-BC0E-4604-B91C-AE6242957230}">
      <dgm:prSet phldrT="[Text]"/>
      <dgm:spPr/>
      <dgm:t>
        <a:bodyPr/>
        <a:lstStyle/>
        <a:p>
          <a:r>
            <a:rPr lang="en-GB" dirty="0"/>
            <a:t>Urbanisation and green building</a:t>
          </a:r>
        </a:p>
      </dgm:t>
    </dgm:pt>
    <dgm:pt modelId="{68A683CB-EC8D-4759-9D53-A26F3AA9E408}" type="parTrans" cxnId="{2CF5C41A-FFA4-4A34-920C-4686C4F6DBE7}">
      <dgm:prSet/>
      <dgm:spPr/>
      <dgm:t>
        <a:bodyPr/>
        <a:lstStyle/>
        <a:p>
          <a:endParaRPr lang="en-GB"/>
        </a:p>
      </dgm:t>
    </dgm:pt>
    <dgm:pt modelId="{8E7798A0-FEAC-4875-A3CF-734B6CDB8E3D}" type="sibTrans" cxnId="{2CF5C41A-FFA4-4A34-920C-4686C4F6DBE7}">
      <dgm:prSet/>
      <dgm:spPr/>
      <dgm:t>
        <a:bodyPr/>
        <a:lstStyle/>
        <a:p>
          <a:endParaRPr lang="en-GB"/>
        </a:p>
      </dgm:t>
    </dgm:pt>
    <dgm:pt modelId="{1C5936A7-E664-4F16-A971-5D1474831A8E}" type="pres">
      <dgm:prSet presAssocID="{056DB44F-E908-4745-85BE-22C660E7F717}" presName="Name0" presStyleCnt="0">
        <dgm:presLayoutVars>
          <dgm:dir/>
          <dgm:resizeHandles val="exact"/>
        </dgm:presLayoutVars>
      </dgm:prSet>
      <dgm:spPr/>
    </dgm:pt>
    <dgm:pt modelId="{6AD5F405-0860-4A53-90CB-7C5207D06280}" type="pres">
      <dgm:prSet presAssocID="{554FBB40-A13F-458A-90E6-41896938BA26}" presName="compNode" presStyleCnt="0"/>
      <dgm:spPr/>
    </dgm:pt>
    <dgm:pt modelId="{DAF2B751-116C-4A0F-ACFA-CF1B0DA58EFB}" type="pres">
      <dgm:prSet presAssocID="{554FBB40-A13F-458A-90E6-41896938BA26}" presName="pictRect" presStyleLbl="node1" presStyleIdx="0" presStyleCnt="8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AFB3EA01-22D2-4E87-81CD-C50DFDC8B526}" type="pres">
      <dgm:prSet presAssocID="{554FBB40-A13F-458A-90E6-41896938BA26}" presName="textRect" presStyleLbl="revTx" presStyleIdx="0" presStyleCnt="8">
        <dgm:presLayoutVars>
          <dgm:bulletEnabled val="1"/>
        </dgm:presLayoutVars>
      </dgm:prSet>
      <dgm:spPr/>
    </dgm:pt>
    <dgm:pt modelId="{40FA2BC4-9677-4824-9D0A-8265624470FB}" type="pres">
      <dgm:prSet presAssocID="{D83B0609-6E5E-44D1-B6D1-0E9C2ADC1E34}" presName="sibTrans" presStyleLbl="sibTrans2D1" presStyleIdx="0" presStyleCnt="0"/>
      <dgm:spPr/>
    </dgm:pt>
    <dgm:pt modelId="{48F1EA5B-6EF0-4F45-9682-FFFE22D0F984}" type="pres">
      <dgm:prSet presAssocID="{5F54B0A8-D243-4016-B46C-C0B3FBF7DC36}" presName="compNode" presStyleCnt="0"/>
      <dgm:spPr/>
    </dgm:pt>
    <dgm:pt modelId="{9D4BE866-DBDC-4F90-A8B6-13447B43ED95}" type="pres">
      <dgm:prSet presAssocID="{5F54B0A8-D243-4016-B46C-C0B3FBF7DC36}" presName="pictRect" presStyleLbl="node1" presStyleIdx="1" presStyleCnt="8"/>
      <dgm:spPr>
        <a:blipFill dpi="0" rotWithShape="1">
          <a:blip xmlns:r="http://schemas.openxmlformats.org/officeDocument/2006/relationships" r:embed="rId2"/>
          <a:srcRect/>
          <a:stretch>
            <a:fillRect b="-23000"/>
          </a:stretch>
        </a:blipFill>
      </dgm:spPr>
    </dgm:pt>
    <dgm:pt modelId="{3DEC6BC0-F34F-48EA-B3AC-B259C6C81FD1}" type="pres">
      <dgm:prSet presAssocID="{5F54B0A8-D243-4016-B46C-C0B3FBF7DC36}" presName="textRect" presStyleLbl="revTx" presStyleIdx="1" presStyleCnt="8">
        <dgm:presLayoutVars>
          <dgm:bulletEnabled val="1"/>
        </dgm:presLayoutVars>
      </dgm:prSet>
      <dgm:spPr/>
    </dgm:pt>
    <dgm:pt modelId="{DE4D97CD-8075-40E1-B0B1-9C2260108B9E}" type="pres">
      <dgm:prSet presAssocID="{A4F768CE-7C9D-4DBB-8A55-71E7ED6678F7}" presName="sibTrans" presStyleLbl="sibTrans2D1" presStyleIdx="0" presStyleCnt="0"/>
      <dgm:spPr/>
    </dgm:pt>
    <dgm:pt modelId="{29437076-49FB-4EE6-AFC4-0A79AB045DB4}" type="pres">
      <dgm:prSet presAssocID="{A023200B-AD10-4AAE-B957-B416E537DDA4}" presName="compNode" presStyleCnt="0"/>
      <dgm:spPr/>
    </dgm:pt>
    <dgm:pt modelId="{1B57AC7F-F55B-4EBE-A516-DCC264FA18EF}" type="pres">
      <dgm:prSet presAssocID="{A023200B-AD10-4AAE-B957-B416E537DDA4}" presName="pictRect" presStyleLbl="node1" presStyleIdx="2" presStyleCnt="8"/>
      <dgm:spPr>
        <a:blipFill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  <dgm:pt modelId="{7F5BD0B1-029C-4446-BCA6-AB507FD5C3E1}" type="pres">
      <dgm:prSet presAssocID="{A023200B-AD10-4AAE-B957-B416E537DDA4}" presName="textRect" presStyleLbl="revTx" presStyleIdx="2" presStyleCnt="8">
        <dgm:presLayoutVars>
          <dgm:bulletEnabled val="1"/>
        </dgm:presLayoutVars>
      </dgm:prSet>
      <dgm:spPr/>
    </dgm:pt>
    <dgm:pt modelId="{73CF3519-01B3-4119-97F4-FD8033C9D8EA}" type="pres">
      <dgm:prSet presAssocID="{9BCFABE6-929D-4B78-B7B3-D0CF86FC2DC7}" presName="sibTrans" presStyleLbl="sibTrans2D1" presStyleIdx="0" presStyleCnt="0"/>
      <dgm:spPr/>
    </dgm:pt>
    <dgm:pt modelId="{EB98F79D-663B-4E22-850D-325B4D7CD336}" type="pres">
      <dgm:prSet presAssocID="{BCF2ADC8-190A-4C44-9E9D-709B4CBB92C0}" presName="compNode" presStyleCnt="0"/>
      <dgm:spPr/>
    </dgm:pt>
    <dgm:pt modelId="{518E4611-E001-41F6-8A75-420A3CBE3336}" type="pres">
      <dgm:prSet presAssocID="{BCF2ADC8-190A-4C44-9E9D-709B4CBB92C0}" presName="pictRect" presStyleLbl="node1" presStyleIdx="3" presStyleCnt="8"/>
      <dgm:spPr>
        <a:blipFill>
          <a:blip xmlns:r="http://schemas.openxmlformats.org/officeDocument/2006/relationships" r:embed="rId4"/>
          <a:srcRect/>
          <a:stretch>
            <a:fillRect t="-5000" b="-5000"/>
          </a:stretch>
        </a:blipFill>
      </dgm:spPr>
    </dgm:pt>
    <dgm:pt modelId="{5067F79E-E376-4D0E-A146-7DE3EE884A80}" type="pres">
      <dgm:prSet presAssocID="{BCF2ADC8-190A-4C44-9E9D-709B4CBB92C0}" presName="textRect" presStyleLbl="revTx" presStyleIdx="3" presStyleCnt="8">
        <dgm:presLayoutVars>
          <dgm:bulletEnabled val="1"/>
        </dgm:presLayoutVars>
      </dgm:prSet>
      <dgm:spPr/>
    </dgm:pt>
    <dgm:pt modelId="{249A582B-3061-41B9-A5B9-A223E46192C4}" type="pres">
      <dgm:prSet presAssocID="{3B1CC8CC-30A6-4725-8AE3-FE998D7D0CAC}" presName="sibTrans" presStyleLbl="sibTrans2D1" presStyleIdx="0" presStyleCnt="0"/>
      <dgm:spPr/>
    </dgm:pt>
    <dgm:pt modelId="{67ED0200-994D-48D9-A976-47AF48AF93C2}" type="pres">
      <dgm:prSet presAssocID="{83844D76-F363-4FEB-A121-E88AF913C0D8}" presName="compNode" presStyleCnt="0"/>
      <dgm:spPr/>
    </dgm:pt>
    <dgm:pt modelId="{AA81D1AF-15C2-4A47-9F1E-3B66DED54CA2}" type="pres">
      <dgm:prSet presAssocID="{83844D76-F363-4FEB-A121-E88AF913C0D8}" presName="pictRect" presStyleLbl="nod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B91B9A0D-6F02-44FE-B265-B253C3F58AD7}" type="pres">
      <dgm:prSet presAssocID="{83844D76-F363-4FEB-A121-E88AF913C0D8}" presName="textRect" presStyleLbl="revTx" presStyleIdx="4" presStyleCnt="8">
        <dgm:presLayoutVars>
          <dgm:bulletEnabled val="1"/>
        </dgm:presLayoutVars>
      </dgm:prSet>
      <dgm:spPr/>
    </dgm:pt>
    <dgm:pt modelId="{73DDC5FE-01ED-4C39-BC78-C0029B6FB111}" type="pres">
      <dgm:prSet presAssocID="{165FAC66-C799-4062-AE6C-507645E3FC54}" presName="sibTrans" presStyleLbl="sibTrans2D1" presStyleIdx="0" presStyleCnt="0"/>
      <dgm:spPr/>
    </dgm:pt>
    <dgm:pt modelId="{8A2082FD-FC76-4429-B782-BF41A4444C57}" type="pres">
      <dgm:prSet presAssocID="{609F8B65-F9F5-4243-9E8F-BEB6A44AB6D3}" presName="compNode" presStyleCnt="0"/>
      <dgm:spPr/>
    </dgm:pt>
    <dgm:pt modelId="{7F376CDA-C3CB-49A6-8914-2A4795919EF6}" type="pres">
      <dgm:prSet presAssocID="{609F8B65-F9F5-4243-9E8F-BEB6A44AB6D3}" presName="pictRect" presStyleLbl="nod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98D7AC5-6A3D-44E5-AA39-C8C6A1A401E2}" type="pres">
      <dgm:prSet presAssocID="{609F8B65-F9F5-4243-9E8F-BEB6A44AB6D3}" presName="textRect" presStyleLbl="revTx" presStyleIdx="5" presStyleCnt="8">
        <dgm:presLayoutVars>
          <dgm:bulletEnabled val="1"/>
        </dgm:presLayoutVars>
      </dgm:prSet>
      <dgm:spPr/>
    </dgm:pt>
    <dgm:pt modelId="{4D171CD4-0135-4C79-9ABD-487D2A5ABD06}" type="pres">
      <dgm:prSet presAssocID="{86DBF041-4F43-4620-80D1-F7BC98BEE183}" presName="sibTrans" presStyleLbl="sibTrans2D1" presStyleIdx="0" presStyleCnt="0"/>
      <dgm:spPr/>
    </dgm:pt>
    <dgm:pt modelId="{D515CE44-B101-4F05-943A-BF0B7360773E}" type="pres">
      <dgm:prSet presAssocID="{E0DDCFD7-BC0E-4604-B91C-AE6242957230}" presName="compNode" presStyleCnt="0"/>
      <dgm:spPr/>
    </dgm:pt>
    <dgm:pt modelId="{02287939-882E-47CB-BA68-8D6A154BACDC}" type="pres">
      <dgm:prSet presAssocID="{E0DDCFD7-BC0E-4604-B91C-AE6242957230}" presName="pictRect" presStyleLbl="nod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EEB74110-4AFE-4B08-955B-2BD14AD69EAF}" type="pres">
      <dgm:prSet presAssocID="{E0DDCFD7-BC0E-4604-B91C-AE6242957230}" presName="textRect" presStyleLbl="revTx" presStyleIdx="6" presStyleCnt="8">
        <dgm:presLayoutVars>
          <dgm:bulletEnabled val="1"/>
        </dgm:presLayoutVars>
      </dgm:prSet>
      <dgm:spPr/>
    </dgm:pt>
    <dgm:pt modelId="{1A580DE0-31E2-496C-B955-0700C0F1BE94}" type="pres">
      <dgm:prSet presAssocID="{8E7798A0-FEAC-4875-A3CF-734B6CDB8E3D}" presName="sibTrans" presStyleLbl="sibTrans2D1" presStyleIdx="0" presStyleCnt="0"/>
      <dgm:spPr/>
    </dgm:pt>
    <dgm:pt modelId="{C222EBC4-728A-4F63-A520-C7BC5C0B87DB}" type="pres">
      <dgm:prSet presAssocID="{E2BA4B61-40B0-4AF3-8416-E83D2AD45391}" presName="compNode" presStyleCnt="0"/>
      <dgm:spPr/>
    </dgm:pt>
    <dgm:pt modelId="{7B8D8FF9-0AD6-481B-A611-7D056A02F5D4}" type="pres">
      <dgm:prSet presAssocID="{E2BA4B61-40B0-4AF3-8416-E83D2AD45391}" presName="pictRect" presStyleLbl="nod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F569657-9BBF-4848-80DE-BFE9B7EDBFAE}" type="pres">
      <dgm:prSet presAssocID="{E2BA4B61-40B0-4AF3-8416-E83D2AD45391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94351A04-225C-420C-B7F7-3C0B19603096}" type="presOf" srcId="{E0DDCFD7-BC0E-4604-B91C-AE6242957230}" destId="{EEB74110-4AFE-4B08-955B-2BD14AD69EAF}" srcOrd="0" destOrd="0" presId="urn:microsoft.com/office/officeart/2005/8/layout/pList1"/>
    <dgm:cxn modelId="{2CF5C41A-FFA4-4A34-920C-4686C4F6DBE7}" srcId="{056DB44F-E908-4745-85BE-22C660E7F717}" destId="{E0DDCFD7-BC0E-4604-B91C-AE6242957230}" srcOrd="6" destOrd="0" parTransId="{68A683CB-EC8D-4759-9D53-A26F3AA9E408}" sibTransId="{8E7798A0-FEAC-4875-A3CF-734B6CDB8E3D}"/>
    <dgm:cxn modelId="{ECBDF839-49EF-49A0-9678-053F6C4AD800}" srcId="{056DB44F-E908-4745-85BE-22C660E7F717}" destId="{BCF2ADC8-190A-4C44-9E9D-709B4CBB92C0}" srcOrd="3" destOrd="0" parTransId="{98CB9B9B-830C-4A35-95B9-FC3422800D6E}" sibTransId="{3B1CC8CC-30A6-4725-8AE3-FE998D7D0CAC}"/>
    <dgm:cxn modelId="{4897415D-115A-47ED-953B-89CAE8A7CBB0}" type="presOf" srcId="{3B1CC8CC-30A6-4725-8AE3-FE998D7D0CAC}" destId="{249A582B-3061-41B9-A5B9-A223E46192C4}" srcOrd="0" destOrd="0" presId="urn:microsoft.com/office/officeart/2005/8/layout/pList1"/>
    <dgm:cxn modelId="{71E18D66-6B71-46FE-901F-0EB5472CA5BA}" srcId="{056DB44F-E908-4745-85BE-22C660E7F717}" destId="{5F54B0A8-D243-4016-B46C-C0B3FBF7DC36}" srcOrd="1" destOrd="0" parTransId="{DF989772-A997-45A0-B11F-F24D79B86C7B}" sibTransId="{A4F768CE-7C9D-4DBB-8A55-71E7ED6678F7}"/>
    <dgm:cxn modelId="{9D69694C-2AB3-4017-957A-BFA56392C39E}" srcId="{056DB44F-E908-4745-85BE-22C660E7F717}" destId="{A023200B-AD10-4AAE-B957-B416E537DDA4}" srcOrd="2" destOrd="0" parTransId="{7787239F-C523-4CE3-BAB9-772CCC017B3D}" sibTransId="{9BCFABE6-929D-4B78-B7B3-D0CF86FC2DC7}"/>
    <dgm:cxn modelId="{EE88FC6D-E496-48FE-8570-F147F678A238}" srcId="{056DB44F-E908-4745-85BE-22C660E7F717}" destId="{609F8B65-F9F5-4243-9E8F-BEB6A44AB6D3}" srcOrd="5" destOrd="0" parTransId="{175C3D38-C809-43B9-93B4-E684B504A986}" sibTransId="{86DBF041-4F43-4620-80D1-F7BC98BEE183}"/>
    <dgm:cxn modelId="{DAD0504F-DC87-488C-A59A-8AC87E762F33}" type="presOf" srcId="{A023200B-AD10-4AAE-B957-B416E537DDA4}" destId="{7F5BD0B1-029C-4446-BCA6-AB507FD5C3E1}" srcOrd="0" destOrd="0" presId="urn:microsoft.com/office/officeart/2005/8/layout/pList1"/>
    <dgm:cxn modelId="{6E6D1671-D194-469D-A87C-DDF745C0C1B6}" type="presOf" srcId="{554FBB40-A13F-458A-90E6-41896938BA26}" destId="{AFB3EA01-22D2-4E87-81CD-C50DFDC8B526}" srcOrd="0" destOrd="0" presId="urn:microsoft.com/office/officeart/2005/8/layout/pList1"/>
    <dgm:cxn modelId="{CD32D456-8B5D-404C-ACEF-50F3DCE93A4A}" type="presOf" srcId="{A4F768CE-7C9D-4DBB-8A55-71E7ED6678F7}" destId="{DE4D97CD-8075-40E1-B0B1-9C2260108B9E}" srcOrd="0" destOrd="0" presId="urn:microsoft.com/office/officeart/2005/8/layout/pList1"/>
    <dgm:cxn modelId="{6F8AF859-9448-4A2D-97EC-1BA5CC804E0D}" type="presOf" srcId="{609F8B65-F9F5-4243-9E8F-BEB6A44AB6D3}" destId="{798D7AC5-6A3D-44E5-AA39-C8C6A1A401E2}" srcOrd="0" destOrd="0" presId="urn:microsoft.com/office/officeart/2005/8/layout/pList1"/>
    <dgm:cxn modelId="{7559DC7E-72B0-4099-9CB0-C6C7CE90F949}" type="presOf" srcId="{5F54B0A8-D243-4016-B46C-C0B3FBF7DC36}" destId="{3DEC6BC0-F34F-48EA-B3AC-B259C6C81FD1}" srcOrd="0" destOrd="0" presId="urn:microsoft.com/office/officeart/2005/8/layout/pList1"/>
    <dgm:cxn modelId="{6323EE7F-EC57-421B-9488-A81D981DA823}" srcId="{056DB44F-E908-4745-85BE-22C660E7F717}" destId="{554FBB40-A13F-458A-90E6-41896938BA26}" srcOrd="0" destOrd="0" parTransId="{3EE08E7C-6E83-4C00-8E0E-CA1D4179C6A9}" sibTransId="{D83B0609-6E5E-44D1-B6D1-0E9C2ADC1E34}"/>
    <dgm:cxn modelId="{BA852484-FF99-4B7B-8F20-764C8D079970}" srcId="{056DB44F-E908-4745-85BE-22C660E7F717}" destId="{E2BA4B61-40B0-4AF3-8416-E83D2AD45391}" srcOrd="7" destOrd="0" parTransId="{3BC1B431-D6C4-4A00-945D-93FB413759CE}" sibTransId="{676377D9-D1D4-4DF5-96C5-5092498B4D49}"/>
    <dgm:cxn modelId="{06B97187-6B28-43C2-BB27-CEA7BE753909}" type="presOf" srcId="{D83B0609-6E5E-44D1-B6D1-0E9C2ADC1E34}" destId="{40FA2BC4-9677-4824-9D0A-8265624470FB}" srcOrd="0" destOrd="0" presId="urn:microsoft.com/office/officeart/2005/8/layout/pList1"/>
    <dgm:cxn modelId="{965E9990-D12F-4C30-B86C-5A39DE5EA47E}" type="presOf" srcId="{83844D76-F363-4FEB-A121-E88AF913C0D8}" destId="{B91B9A0D-6F02-44FE-B265-B253C3F58AD7}" srcOrd="0" destOrd="0" presId="urn:microsoft.com/office/officeart/2005/8/layout/pList1"/>
    <dgm:cxn modelId="{2B79E696-BB61-4228-AF0A-E261FCFD51A8}" srcId="{056DB44F-E908-4745-85BE-22C660E7F717}" destId="{83844D76-F363-4FEB-A121-E88AF913C0D8}" srcOrd="4" destOrd="0" parTransId="{99810B8D-BFD7-4C88-8B73-7F44569279FF}" sibTransId="{165FAC66-C799-4062-AE6C-507645E3FC54}"/>
    <dgm:cxn modelId="{6A9753B5-01D3-4DF7-A43A-B85987A809C6}" type="presOf" srcId="{BCF2ADC8-190A-4C44-9E9D-709B4CBB92C0}" destId="{5067F79E-E376-4D0E-A146-7DE3EE884A80}" srcOrd="0" destOrd="0" presId="urn:microsoft.com/office/officeart/2005/8/layout/pList1"/>
    <dgm:cxn modelId="{502A4CB6-2BB5-4C5A-92D3-F8F3B64D7F0F}" type="presOf" srcId="{E2BA4B61-40B0-4AF3-8416-E83D2AD45391}" destId="{2F569657-9BBF-4848-80DE-BFE9B7EDBFAE}" srcOrd="0" destOrd="0" presId="urn:microsoft.com/office/officeart/2005/8/layout/pList1"/>
    <dgm:cxn modelId="{FDA354CA-E5BE-483A-8A7C-E2F4CE525F6F}" type="presOf" srcId="{86DBF041-4F43-4620-80D1-F7BC98BEE183}" destId="{4D171CD4-0135-4C79-9ABD-487D2A5ABD06}" srcOrd="0" destOrd="0" presId="urn:microsoft.com/office/officeart/2005/8/layout/pList1"/>
    <dgm:cxn modelId="{05B795EB-5829-4824-BF49-34B9E6D18BCF}" type="presOf" srcId="{056DB44F-E908-4745-85BE-22C660E7F717}" destId="{1C5936A7-E664-4F16-A971-5D1474831A8E}" srcOrd="0" destOrd="0" presId="urn:microsoft.com/office/officeart/2005/8/layout/pList1"/>
    <dgm:cxn modelId="{DE30FCEC-2E8E-43D1-AE7F-9CE9B9939DD0}" type="presOf" srcId="{9BCFABE6-929D-4B78-B7B3-D0CF86FC2DC7}" destId="{73CF3519-01B3-4119-97F4-FD8033C9D8EA}" srcOrd="0" destOrd="0" presId="urn:microsoft.com/office/officeart/2005/8/layout/pList1"/>
    <dgm:cxn modelId="{3C27DAF3-FE07-4633-A6F3-EA06DC60B9BA}" type="presOf" srcId="{8E7798A0-FEAC-4875-A3CF-734B6CDB8E3D}" destId="{1A580DE0-31E2-496C-B955-0700C0F1BE94}" srcOrd="0" destOrd="0" presId="urn:microsoft.com/office/officeart/2005/8/layout/pList1"/>
    <dgm:cxn modelId="{F0EEA0F8-4167-4726-B406-E5812224EF92}" type="presOf" srcId="{165FAC66-C799-4062-AE6C-507645E3FC54}" destId="{73DDC5FE-01ED-4C39-BC78-C0029B6FB111}" srcOrd="0" destOrd="0" presId="urn:microsoft.com/office/officeart/2005/8/layout/pList1"/>
    <dgm:cxn modelId="{F03E9ECB-E022-4A54-BBCE-D6AFC55BBF4B}" type="presParOf" srcId="{1C5936A7-E664-4F16-A971-5D1474831A8E}" destId="{6AD5F405-0860-4A53-90CB-7C5207D06280}" srcOrd="0" destOrd="0" presId="urn:microsoft.com/office/officeart/2005/8/layout/pList1"/>
    <dgm:cxn modelId="{F4B87B84-2914-4081-9AE4-12E349C1DD94}" type="presParOf" srcId="{6AD5F405-0860-4A53-90CB-7C5207D06280}" destId="{DAF2B751-116C-4A0F-ACFA-CF1B0DA58EFB}" srcOrd="0" destOrd="0" presId="urn:microsoft.com/office/officeart/2005/8/layout/pList1"/>
    <dgm:cxn modelId="{2E93D150-9503-43D2-86BE-D539D8F2D3AE}" type="presParOf" srcId="{6AD5F405-0860-4A53-90CB-7C5207D06280}" destId="{AFB3EA01-22D2-4E87-81CD-C50DFDC8B526}" srcOrd="1" destOrd="0" presId="urn:microsoft.com/office/officeart/2005/8/layout/pList1"/>
    <dgm:cxn modelId="{2DD4E6F2-0EFF-4300-AE9C-36E3850524D8}" type="presParOf" srcId="{1C5936A7-E664-4F16-A971-5D1474831A8E}" destId="{40FA2BC4-9677-4824-9D0A-8265624470FB}" srcOrd="1" destOrd="0" presId="urn:microsoft.com/office/officeart/2005/8/layout/pList1"/>
    <dgm:cxn modelId="{B70E467C-CA73-40FD-83A0-8E888D5FD88E}" type="presParOf" srcId="{1C5936A7-E664-4F16-A971-5D1474831A8E}" destId="{48F1EA5B-6EF0-4F45-9682-FFFE22D0F984}" srcOrd="2" destOrd="0" presId="urn:microsoft.com/office/officeart/2005/8/layout/pList1"/>
    <dgm:cxn modelId="{CC4B02BE-7198-41A6-B768-9970D95D105A}" type="presParOf" srcId="{48F1EA5B-6EF0-4F45-9682-FFFE22D0F984}" destId="{9D4BE866-DBDC-4F90-A8B6-13447B43ED95}" srcOrd="0" destOrd="0" presId="urn:microsoft.com/office/officeart/2005/8/layout/pList1"/>
    <dgm:cxn modelId="{84D206A3-5DD6-4669-9B2A-F58BD35E2E0B}" type="presParOf" srcId="{48F1EA5B-6EF0-4F45-9682-FFFE22D0F984}" destId="{3DEC6BC0-F34F-48EA-B3AC-B259C6C81FD1}" srcOrd="1" destOrd="0" presId="urn:microsoft.com/office/officeart/2005/8/layout/pList1"/>
    <dgm:cxn modelId="{1B3582EE-E2A5-43C0-B079-81013A4ABC13}" type="presParOf" srcId="{1C5936A7-E664-4F16-A971-5D1474831A8E}" destId="{DE4D97CD-8075-40E1-B0B1-9C2260108B9E}" srcOrd="3" destOrd="0" presId="urn:microsoft.com/office/officeart/2005/8/layout/pList1"/>
    <dgm:cxn modelId="{AB0BB5F7-2565-48FD-A225-1C791341FED9}" type="presParOf" srcId="{1C5936A7-E664-4F16-A971-5D1474831A8E}" destId="{29437076-49FB-4EE6-AFC4-0A79AB045DB4}" srcOrd="4" destOrd="0" presId="urn:microsoft.com/office/officeart/2005/8/layout/pList1"/>
    <dgm:cxn modelId="{798A4E9F-54F3-4366-9566-0AC0E2565AEC}" type="presParOf" srcId="{29437076-49FB-4EE6-AFC4-0A79AB045DB4}" destId="{1B57AC7F-F55B-4EBE-A516-DCC264FA18EF}" srcOrd="0" destOrd="0" presId="urn:microsoft.com/office/officeart/2005/8/layout/pList1"/>
    <dgm:cxn modelId="{3484875C-6290-43DA-A6BF-F0F4903FA629}" type="presParOf" srcId="{29437076-49FB-4EE6-AFC4-0A79AB045DB4}" destId="{7F5BD0B1-029C-4446-BCA6-AB507FD5C3E1}" srcOrd="1" destOrd="0" presId="urn:microsoft.com/office/officeart/2005/8/layout/pList1"/>
    <dgm:cxn modelId="{A2256071-27ED-4FE3-8B67-B4690C4AE27B}" type="presParOf" srcId="{1C5936A7-E664-4F16-A971-5D1474831A8E}" destId="{73CF3519-01B3-4119-97F4-FD8033C9D8EA}" srcOrd="5" destOrd="0" presId="urn:microsoft.com/office/officeart/2005/8/layout/pList1"/>
    <dgm:cxn modelId="{64C1CFFE-0503-4727-948C-3242900202D0}" type="presParOf" srcId="{1C5936A7-E664-4F16-A971-5D1474831A8E}" destId="{EB98F79D-663B-4E22-850D-325B4D7CD336}" srcOrd="6" destOrd="0" presId="urn:microsoft.com/office/officeart/2005/8/layout/pList1"/>
    <dgm:cxn modelId="{12C11537-6ABD-47F0-B296-42F7DC4F0B54}" type="presParOf" srcId="{EB98F79D-663B-4E22-850D-325B4D7CD336}" destId="{518E4611-E001-41F6-8A75-420A3CBE3336}" srcOrd="0" destOrd="0" presId="urn:microsoft.com/office/officeart/2005/8/layout/pList1"/>
    <dgm:cxn modelId="{40330505-522A-4A3E-A0A9-0D5579211BAE}" type="presParOf" srcId="{EB98F79D-663B-4E22-850D-325B4D7CD336}" destId="{5067F79E-E376-4D0E-A146-7DE3EE884A80}" srcOrd="1" destOrd="0" presId="urn:microsoft.com/office/officeart/2005/8/layout/pList1"/>
    <dgm:cxn modelId="{2E260007-E317-4DF0-8030-B907A723B013}" type="presParOf" srcId="{1C5936A7-E664-4F16-A971-5D1474831A8E}" destId="{249A582B-3061-41B9-A5B9-A223E46192C4}" srcOrd="7" destOrd="0" presId="urn:microsoft.com/office/officeart/2005/8/layout/pList1"/>
    <dgm:cxn modelId="{E39BAB4F-8758-4A9E-8F98-E5CDA296A65E}" type="presParOf" srcId="{1C5936A7-E664-4F16-A971-5D1474831A8E}" destId="{67ED0200-994D-48D9-A976-47AF48AF93C2}" srcOrd="8" destOrd="0" presId="urn:microsoft.com/office/officeart/2005/8/layout/pList1"/>
    <dgm:cxn modelId="{8891EEC6-57E4-4913-AFA6-BE19FC7739E2}" type="presParOf" srcId="{67ED0200-994D-48D9-A976-47AF48AF93C2}" destId="{AA81D1AF-15C2-4A47-9F1E-3B66DED54CA2}" srcOrd="0" destOrd="0" presId="urn:microsoft.com/office/officeart/2005/8/layout/pList1"/>
    <dgm:cxn modelId="{A60EB442-FE54-488B-B1E8-5EF47757B0DA}" type="presParOf" srcId="{67ED0200-994D-48D9-A976-47AF48AF93C2}" destId="{B91B9A0D-6F02-44FE-B265-B253C3F58AD7}" srcOrd="1" destOrd="0" presId="urn:microsoft.com/office/officeart/2005/8/layout/pList1"/>
    <dgm:cxn modelId="{D363DDFB-2DF0-4DE9-8490-5731C3CC64C9}" type="presParOf" srcId="{1C5936A7-E664-4F16-A971-5D1474831A8E}" destId="{73DDC5FE-01ED-4C39-BC78-C0029B6FB111}" srcOrd="9" destOrd="0" presId="urn:microsoft.com/office/officeart/2005/8/layout/pList1"/>
    <dgm:cxn modelId="{5BF4E980-83F5-4A4D-A51B-1B372C508BD1}" type="presParOf" srcId="{1C5936A7-E664-4F16-A971-5D1474831A8E}" destId="{8A2082FD-FC76-4429-B782-BF41A4444C57}" srcOrd="10" destOrd="0" presId="urn:microsoft.com/office/officeart/2005/8/layout/pList1"/>
    <dgm:cxn modelId="{CBFE6D38-64D9-42B1-9DF7-9A26C866B3BA}" type="presParOf" srcId="{8A2082FD-FC76-4429-B782-BF41A4444C57}" destId="{7F376CDA-C3CB-49A6-8914-2A4795919EF6}" srcOrd="0" destOrd="0" presId="urn:microsoft.com/office/officeart/2005/8/layout/pList1"/>
    <dgm:cxn modelId="{7BF8B420-EBC1-47FD-8E4D-9CBCE72A5368}" type="presParOf" srcId="{8A2082FD-FC76-4429-B782-BF41A4444C57}" destId="{798D7AC5-6A3D-44E5-AA39-C8C6A1A401E2}" srcOrd="1" destOrd="0" presId="urn:microsoft.com/office/officeart/2005/8/layout/pList1"/>
    <dgm:cxn modelId="{B66DCBC2-B127-42C0-A184-CC0C36DF8B41}" type="presParOf" srcId="{1C5936A7-E664-4F16-A971-5D1474831A8E}" destId="{4D171CD4-0135-4C79-9ABD-487D2A5ABD06}" srcOrd="11" destOrd="0" presId="urn:microsoft.com/office/officeart/2005/8/layout/pList1"/>
    <dgm:cxn modelId="{F4CEAD5E-3F0C-4E41-9BA9-7327C44E63F2}" type="presParOf" srcId="{1C5936A7-E664-4F16-A971-5D1474831A8E}" destId="{D515CE44-B101-4F05-943A-BF0B7360773E}" srcOrd="12" destOrd="0" presId="urn:microsoft.com/office/officeart/2005/8/layout/pList1"/>
    <dgm:cxn modelId="{F7713011-970E-412E-80E2-870350B99A93}" type="presParOf" srcId="{D515CE44-B101-4F05-943A-BF0B7360773E}" destId="{02287939-882E-47CB-BA68-8D6A154BACDC}" srcOrd="0" destOrd="0" presId="urn:microsoft.com/office/officeart/2005/8/layout/pList1"/>
    <dgm:cxn modelId="{38615880-7B5A-493F-A9FD-6EB8940DCB1E}" type="presParOf" srcId="{D515CE44-B101-4F05-943A-BF0B7360773E}" destId="{EEB74110-4AFE-4B08-955B-2BD14AD69EAF}" srcOrd="1" destOrd="0" presId="urn:microsoft.com/office/officeart/2005/8/layout/pList1"/>
    <dgm:cxn modelId="{E25DABF6-FA39-4040-B3EC-5BFB85A7A800}" type="presParOf" srcId="{1C5936A7-E664-4F16-A971-5D1474831A8E}" destId="{1A580DE0-31E2-496C-B955-0700C0F1BE94}" srcOrd="13" destOrd="0" presId="urn:microsoft.com/office/officeart/2005/8/layout/pList1"/>
    <dgm:cxn modelId="{6E1A8C01-7AE6-48A2-A90D-D5230355B292}" type="presParOf" srcId="{1C5936A7-E664-4F16-A971-5D1474831A8E}" destId="{C222EBC4-728A-4F63-A520-C7BC5C0B87DB}" srcOrd="14" destOrd="0" presId="urn:microsoft.com/office/officeart/2005/8/layout/pList1"/>
    <dgm:cxn modelId="{A6980DF5-CAD2-4973-A292-ECD5D77E00E2}" type="presParOf" srcId="{C222EBC4-728A-4F63-A520-C7BC5C0B87DB}" destId="{7B8D8FF9-0AD6-481B-A611-7D056A02F5D4}" srcOrd="0" destOrd="0" presId="urn:microsoft.com/office/officeart/2005/8/layout/pList1"/>
    <dgm:cxn modelId="{E21DA1BF-8480-4549-9AFD-14FA099B5925}" type="presParOf" srcId="{C222EBC4-728A-4F63-A520-C7BC5C0B87DB}" destId="{2F569657-9BBF-4848-80DE-BFE9B7EDBFA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2B751-116C-4A0F-ACFA-CF1B0DA58EFB}">
      <dsp:nvSpPr>
        <dsp:cNvPr id="0" name=""/>
        <dsp:cNvSpPr/>
      </dsp:nvSpPr>
      <dsp:spPr>
        <a:xfrm>
          <a:off x="5133" y="136689"/>
          <a:ext cx="2443028" cy="1683246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3EA01-22D2-4E87-81CD-C50DFDC8B526}">
      <dsp:nvSpPr>
        <dsp:cNvPr id="0" name=""/>
        <dsp:cNvSpPr/>
      </dsp:nvSpPr>
      <dsp:spPr>
        <a:xfrm>
          <a:off x="5133" y="1819936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CITES</a:t>
          </a:r>
        </a:p>
      </dsp:txBody>
      <dsp:txXfrm>
        <a:off x="5133" y="1819936"/>
        <a:ext cx="2443028" cy="906363"/>
      </dsp:txXfrm>
    </dsp:sp>
    <dsp:sp modelId="{9D4BE866-DBDC-4F90-A8B6-13447B43ED95}">
      <dsp:nvSpPr>
        <dsp:cNvPr id="0" name=""/>
        <dsp:cNvSpPr/>
      </dsp:nvSpPr>
      <dsp:spPr>
        <a:xfrm>
          <a:off x="2692568" y="136689"/>
          <a:ext cx="2443028" cy="1683246"/>
        </a:xfrm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C6BC0-F34F-48EA-B3AC-B259C6C81FD1}">
      <dsp:nvSpPr>
        <dsp:cNvPr id="0" name=""/>
        <dsp:cNvSpPr/>
      </dsp:nvSpPr>
      <dsp:spPr>
        <a:xfrm>
          <a:off x="2692568" y="1819936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Logging bans in natural forest</a:t>
          </a:r>
        </a:p>
      </dsp:txBody>
      <dsp:txXfrm>
        <a:off x="2692568" y="1819936"/>
        <a:ext cx="2443028" cy="906363"/>
      </dsp:txXfrm>
    </dsp:sp>
    <dsp:sp modelId="{1B57AC7F-F55B-4EBE-A516-DCC264FA18EF}">
      <dsp:nvSpPr>
        <dsp:cNvPr id="0" name=""/>
        <dsp:cNvSpPr/>
      </dsp:nvSpPr>
      <dsp:spPr>
        <a:xfrm>
          <a:off x="5380002" y="136689"/>
          <a:ext cx="2443028" cy="1683246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4000" r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BD0B1-029C-4446-BCA6-AB507FD5C3E1}">
      <dsp:nvSpPr>
        <dsp:cNvPr id="0" name=""/>
        <dsp:cNvSpPr/>
      </dsp:nvSpPr>
      <dsp:spPr>
        <a:xfrm>
          <a:off x="5380002" y="1819936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Log export bans &amp; other trade restrictions</a:t>
          </a:r>
        </a:p>
      </dsp:txBody>
      <dsp:txXfrm>
        <a:off x="5380002" y="1819936"/>
        <a:ext cx="2443028" cy="906363"/>
      </dsp:txXfrm>
    </dsp:sp>
    <dsp:sp modelId="{518E4611-E001-41F6-8A75-420A3CBE3336}">
      <dsp:nvSpPr>
        <dsp:cNvPr id="0" name=""/>
        <dsp:cNvSpPr/>
      </dsp:nvSpPr>
      <dsp:spPr>
        <a:xfrm>
          <a:off x="8067437" y="136689"/>
          <a:ext cx="2443028" cy="1683246"/>
        </a:xfrm>
        <a:prstGeom prst="roundRect">
          <a:avLst/>
        </a:prstGeom>
        <a:blipFill>
          <a:blip xmlns:r="http://schemas.openxmlformats.org/officeDocument/2006/relationships" r:embed="rId4"/>
          <a:srcRect/>
          <a:stretch>
            <a:fillRect t="-5000" b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7F79E-E376-4D0E-A146-7DE3EE884A80}">
      <dsp:nvSpPr>
        <dsp:cNvPr id="0" name=""/>
        <dsp:cNvSpPr/>
      </dsp:nvSpPr>
      <dsp:spPr>
        <a:xfrm>
          <a:off x="8067437" y="1819936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FLEG incentive measures &amp; illegal wood trade prohibitions </a:t>
          </a:r>
        </a:p>
      </dsp:txBody>
      <dsp:txXfrm>
        <a:off x="8067437" y="1819936"/>
        <a:ext cx="2443028" cy="906363"/>
      </dsp:txXfrm>
    </dsp:sp>
    <dsp:sp modelId="{AA81D1AF-15C2-4A47-9F1E-3B66DED54CA2}">
      <dsp:nvSpPr>
        <dsp:cNvPr id="0" name=""/>
        <dsp:cNvSpPr/>
      </dsp:nvSpPr>
      <dsp:spPr>
        <a:xfrm>
          <a:off x="5133" y="2970602"/>
          <a:ext cx="2443028" cy="1683246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B9A0D-6F02-44FE-B265-B253C3F58AD7}">
      <dsp:nvSpPr>
        <dsp:cNvPr id="0" name=""/>
        <dsp:cNvSpPr/>
      </dsp:nvSpPr>
      <dsp:spPr>
        <a:xfrm>
          <a:off x="5133" y="4653849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Voluntary timber certification</a:t>
          </a:r>
        </a:p>
      </dsp:txBody>
      <dsp:txXfrm>
        <a:off x="5133" y="4653849"/>
        <a:ext cx="2443028" cy="906363"/>
      </dsp:txXfrm>
    </dsp:sp>
    <dsp:sp modelId="{7F376CDA-C3CB-49A6-8914-2A4795919EF6}">
      <dsp:nvSpPr>
        <dsp:cNvPr id="0" name=""/>
        <dsp:cNvSpPr/>
      </dsp:nvSpPr>
      <dsp:spPr>
        <a:xfrm>
          <a:off x="2692568" y="2970602"/>
          <a:ext cx="2443028" cy="1683246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D7AC5-6A3D-44E5-AA39-C8C6A1A401E2}">
      <dsp:nvSpPr>
        <dsp:cNvPr id="0" name=""/>
        <dsp:cNvSpPr/>
      </dsp:nvSpPr>
      <dsp:spPr>
        <a:xfrm>
          <a:off x="2692568" y="4653849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Procurement policies</a:t>
          </a:r>
        </a:p>
      </dsp:txBody>
      <dsp:txXfrm>
        <a:off x="2692568" y="4653849"/>
        <a:ext cx="2443028" cy="906363"/>
      </dsp:txXfrm>
    </dsp:sp>
    <dsp:sp modelId="{02287939-882E-47CB-BA68-8D6A154BACDC}">
      <dsp:nvSpPr>
        <dsp:cNvPr id="0" name=""/>
        <dsp:cNvSpPr/>
      </dsp:nvSpPr>
      <dsp:spPr>
        <a:xfrm>
          <a:off x="5380002" y="2970602"/>
          <a:ext cx="2443028" cy="1683246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74110-4AFE-4B08-955B-2BD14AD69EAF}">
      <dsp:nvSpPr>
        <dsp:cNvPr id="0" name=""/>
        <dsp:cNvSpPr/>
      </dsp:nvSpPr>
      <dsp:spPr>
        <a:xfrm>
          <a:off x="5380002" y="4653849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Urbanisation and green building</a:t>
          </a:r>
        </a:p>
      </dsp:txBody>
      <dsp:txXfrm>
        <a:off x="5380002" y="4653849"/>
        <a:ext cx="2443028" cy="906363"/>
      </dsp:txXfrm>
    </dsp:sp>
    <dsp:sp modelId="{7B8D8FF9-0AD6-481B-A611-7D056A02F5D4}">
      <dsp:nvSpPr>
        <dsp:cNvPr id="0" name=""/>
        <dsp:cNvSpPr/>
      </dsp:nvSpPr>
      <dsp:spPr>
        <a:xfrm>
          <a:off x="8067437" y="2970602"/>
          <a:ext cx="2443028" cy="1683246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69657-9BBF-4848-80DE-BFE9B7EDBFAE}">
      <dsp:nvSpPr>
        <dsp:cNvPr id="0" name=""/>
        <dsp:cNvSpPr/>
      </dsp:nvSpPr>
      <dsp:spPr>
        <a:xfrm>
          <a:off x="8067437" y="4653849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Circular economy</a:t>
          </a:r>
        </a:p>
      </dsp:txBody>
      <dsp:txXfrm>
        <a:off x="8067437" y="4653849"/>
        <a:ext cx="2443028" cy="906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0506E-C8D4-4C61-9265-0B4889861D8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18642-DA93-4DAD-9583-9D167524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18642-DA93-4DAD-9583-9D1675244C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7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18642-DA93-4DAD-9583-9D1675244C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3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5BF3-9422-5440-9FA7-8CA5E9E9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9A4F2-1623-5E3F-0045-10978D8B3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88F3F-2F86-13D3-1F4A-7E8FCCA1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5D5-24DA-4865-B757-DB004C07C19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69916-DB3F-0DAB-285D-2B7337EE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B0ED1-60C8-8448-8CAF-AF495F7C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8736-EEF1-4E69-A5E5-B691E4A3B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0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9A48-4A83-DBD2-1A08-8F371D6E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8F2B8-0CAE-E2BB-614A-1E73D71E0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8C96F-3984-D83D-FBFF-00833E38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5D5-24DA-4865-B757-DB004C07C19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B6B1F-8FB7-5ABA-9D28-C1B7CB2F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5641D-20AF-B4C8-2505-46A1454C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8736-EEF1-4E69-A5E5-B691E4A3B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30195-0C01-2DE3-589B-5A8AE2E07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E7003-D077-75E0-1130-3DEF34F49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A364-81B6-FC43-1E3D-49BC7D6E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5D5-24DA-4865-B757-DB004C07C19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5E901-C4B0-D01D-D7F3-FB428CC7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55E1-3490-E96A-772E-160E529C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8736-EEF1-4E69-A5E5-B691E4A3B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3650-1BFB-0C9B-9D59-2CCD5101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51E18-FDC6-47A9-DE82-C4E603B72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DD113-314B-C71A-DE7A-7526D292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5D5-24DA-4865-B757-DB004C07C19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D6BCE-A194-FE7F-3DDF-8071FA1F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F52A1-EF43-6C13-D73F-4B7C6AA0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8736-EEF1-4E69-A5E5-B691E4A3B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9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72A7-582A-655E-365D-8354C1C2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92510-63FE-46F6-FEC7-A8E691B9E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12D2D-BBA4-9BB5-EE10-8D86E1F7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5D5-24DA-4865-B757-DB004C07C19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5D412-B456-6D93-9279-E1988AD3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9EFBC-FEEB-4978-69E9-2E82B894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8736-EEF1-4E69-A5E5-B691E4A3B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5DCB-6059-EABA-0F70-B14B05C3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F42DD-0F8C-CF34-6F05-1F3D01B5C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93B1-445B-B293-2A37-46BC3FC26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8830D-6753-D242-39F7-75E4DB7C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5D5-24DA-4865-B757-DB004C07C19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EBAD0-1847-6B9C-E337-3EB2B500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F7F9E-767B-753B-C555-AF9FD5AE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8736-EEF1-4E69-A5E5-B691E4A3B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73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A605-1A93-A9D7-D416-6F94DE6A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46884-048D-D403-FCF2-752A333E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5B041-870A-3651-1113-B228BE6F0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2967E-5A32-0194-1256-B95152FBD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1D65A-27B4-9B42-1037-52FD66B63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5F520-BFED-FAB4-9DF4-5BBF2F3A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5D5-24DA-4865-B757-DB004C07C19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F8E6BB-7442-7D87-8495-0E6EEB14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91588-03DE-C6FA-50E9-FE36F427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8736-EEF1-4E69-A5E5-B691E4A3B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0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7FB7-6AFF-06A1-152C-CFAF6781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5415F-EDD9-90DF-1F49-5174A736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5D5-24DA-4865-B757-DB004C07C19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8BB53-B877-85BB-6C10-F0A2F18D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95E77-C612-12FE-FCAD-947698B4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8736-EEF1-4E69-A5E5-B691E4A3B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6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D50BE-09EA-09C4-9344-3A382995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5D5-24DA-4865-B757-DB004C07C19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7476D-268A-1EC2-3AB9-988228C9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4344C-7EAE-1579-C8FF-F08D52A2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8736-EEF1-4E69-A5E5-B691E4A3B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2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2DBB-5FC0-BDA5-2A6C-28A1E216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3DB82-67FF-B221-65A5-4D5EB6759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DBBEE-2BBD-5FAC-DCA4-820812A4F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B4513-9E9A-4118-6EB9-31662807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5D5-24DA-4865-B757-DB004C07C19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E48B6-43B2-00AE-F7F0-DAF24D95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D0968-D2FD-581E-EA91-D5471615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8736-EEF1-4E69-A5E5-B691E4A3B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7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B3EB-4B43-431C-5267-A256C25E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58E73-AC43-6F6C-6C24-FCAFF3228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3F3A2-F2FE-A622-CDDE-B6D87118F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38DF7-BBB0-9AF4-13DB-F04FACE3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5D5-24DA-4865-B757-DB004C07C19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1B61B-758E-B6EC-4CEC-1E2DB756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3D25D-B256-E017-EF28-C0577E5C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8736-EEF1-4E69-A5E5-B691E4A3B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253EA-8811-9798-F72F-AF043EA3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67186-E4E1-D2CE-ADF5-BC4B9DBA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18941-6EC0-EEF0-564C-982BA526C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08A5D5-24DA-4865-B757-DB004C07C19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8E4D-F694-A8E6-E11C-4BE0BE0E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C6AC6-99CA-0EA6-4EE8-CC65EEF84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C58736-EEF1-4E69-A5E5-B691E4A3B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ix.glob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area of land with trees&#10;&#10;Description automatically generated with medium confidence">
            <a:extLst>
              <a:ext uri="{FF2B5EF4-FFF2-40B4-BE49-F238E27FC236}">
                <a16:creationId xmlns:a16="http://schemas.microsoft.com/office/drawing/2014/main" id="{4C66D655-32DA-B60B-92AE-EE08C50F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88393-7469-9CB6-2A40-579E17E48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416" y="743447"/>
            <a:ext cx="3651752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000" dirty="0"/>
              <a:t>On-going trends in timber trade requirements and regulations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5E45F-354B-75D2-7D1C-EE56D776B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9416" y="4267200"/>
            <a:ext cx="4032738" cy="228990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1600" dirty="0"/>
              <a:t>Rupert Oliver</a:t>
            </a:r>
          </a:p>
          <a:p>
            <a:pPr algn="l"/>
            <a:endParaRPr lang="en-GB" sz="1600" dirty="0"/>
          </a:p>
          <a:p>
            <a:pPr algn="l"/>
            <a:r>
              <a:rPr lang="en-GB" sz="1600" dirty="0"/>
              <a:t>Global Legal and Sustainable Timber Forum</a:t>
            </a:r>
          </a:p>
          <a:p>
            <a:pPr algn="l"/>
            <a:r>
              <a:rPr lang="en-GB" sz="1600" dirty="0"/>
              <a:t>Session 1:  Restoring Reliable and Stable Supply of Timber Resource</a:t>
            </a:r>
          </a:p>
          <a:p>
            <a:pPr algn="l"/>
            <a:r>
              <a:rPr lang="en-GB" sz="1600" dirty="0"/>
              <a:t>11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4822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CC8CA-B564-F41F-F38B-5599B6EA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240186" cy="4351338"/>
          </a:xfrm>
        </p:spPr>
        <p:txBody>
          <a:bodyPr anchor="t" anchorCtr="0">
            <a:noAutofit/>
          </a:bodyPr>
          <a:lstStyle/>
          <a:p>
            <a:r>
              <a:rPr lang="en-GB" sz="2800" dirty="0"/>
              <a:t>Worldwide imports of wood and wood furniture* products from lower and middle-income countries, by regulatory control to prohibit illegal timber trade in the consumer country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FD875F-A295-A932-3A26-333007E12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8284" y="126298"/>
            <a:ext cx="7057669" cy="6740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2E63C5-D943-E22C-05E0-B11093122DEC}"/>
              </a:ext>
            </a:extLst>
          </p:cNvPr>
          <p:cNvSpPr txBox="1"/>
          <p:nvPr/>
        </p:nvSpPr>
        <p:spPr>
          <a:xfrm>
            <a:off x="838201" y="4944234"/>
            <a:ext cx="3741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Data source: </a:t>
            </a:r>
            <a:r>
              <a:rPr lang="en-GB" i="1" dirty="0">
                <a:hlinkClick r:id="rId4"/>
              </a:rPr>
              <a:t>www.stix.global</a:t>
            </a:r>
            <a:r>
              <a:rPr lang="en-GB" i="1" dirty="0"/>
              <a:t>, analysed by Rupert Oliver</a:t>
            </a:r>
          </a:p>
          <a:p>
            <a:endParaRPr lang="en-GB" i="1" dirty="0"/>
          </a:p>
          <a:p>
            <a:r>
              <a:rPr lang="en-GB" i="1" dirty="0"/>
              <a:t>* Includes all wood products destined in HS Chapter 44 and 94, except wood destined for energy </a:t>
            </a:r>
          </a:p>
        </p:txBody>
      </p:sp>
    </p:spTree>
    <p:extLst>
      <p:ext uri="{BB962C8B-B14F-4D97-AF65-F5344CB8AC3E}">
        <p14:creationId xmlns:p14="http://schemas.microsoft.com/office/powerpoint/2010/main" val="10970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E4BA88-9F16-9BFC-ED7C-C919F15FA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419579"/>
              </p:ext>
            </p:extLst>
          </p:nvPr>
        </p:nvGraphicFramePr>
        <p:xfrm>
          <a:off x="838200" y="480060"/>
          <a:ext cx="10515600" cy="569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64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629B-6EAB-FE41-FB8D-911EBC8A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840" y="537064"/>
            <a:ext cx="3097237" cy="1096351"/>
          </a:xfrm>
        </p:spPr>
        <p:txBody>
          <a:bodyPr>
            <a:normAutofit/>
          </a:bodyPr>
          <a:lstStyle/>
          <a:p>
            <a:r>
              <a:rPr lang="en-GB" sz="2800" dirty="0"/>
              <a:t>"Fourth Industrial Revolution"</a:t>
            </a:r>
          </a:p>
        </p:txBody>
      </p:sp>
      <p:pic>
        <p:nvPicPr>
          <p:cNvPr id="5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4DF53501-001E-6B3B-EF6E-406285660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100"/>
            <a:ext cx="8237221" cy="63077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ED951D-E565-FF98-2206-6FF4A0CFA033}"/>
              </a:ext>
            </a:extLst>
          </p:cNvPr>
          <p:cNvSpPr txBox="1"/>
          <p:nvPr/>
        </p:nvSpPr>
        <p:spPr>
          <a:xfrm>
            <a:off x="8625840" y="1757901"/>
            <a:ext cx="3282852" cy="431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Rapidly improving access to regularly updated and high-resolution remote sensing data</a:t>
            </a:r>
          </a:p>
          <a:p>
            <a:pPr marL="180000" lvl="0" indent="-1800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Development of AI</a:t>
            </a:r>
          </a:p>
          <a:p>
            <a:pPr marL="180000" lvl="0" indent="-1800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Blockchain in supply chain management</a:t>
            </a:r>
          </a:p>
          <a:p>
            <a:pPr marL="180000" lvl="0" indent="-1800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Timber testing to identify provenance (SIRA, TEA, LIBS handheld)</a:t>
            </a:r>
          </a:p>
          <a:p>
            <a:pPr marL="180000" lvl="0" indent="-1800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Hyper-Connectivity - advances in 5G etc</a:t>
            </a:r>
          </a:p>
          <a:p>
            <a:pPr marL="180000" lvl="0" indent="-1800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media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E4FA91-BA25-2316-6A7E-536D5EFCAAA5}"/>
              </a:ext>
            </a:extLst>
          </p:cNvPr>
          <p:cNvSpPr txBox="1"/>
          <p:nvPr/>
        </p:nvSpPr>
        <p:spPr>
          <a:xfrm>
            <a:off x="60959" y="6367702"/>
            <a:ext cx="918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From </a:t>
            </a:r>
            <a:r>
              <a:rPr lang="en-GB" i="1" dirty="0" err="1"/>
              <a:t>Lesiv</a:t>
            </a:r>
            <a:r>
              <a:rPr lang="en-GB" i="1" dirty="0"/>
              <a:t> et al, 2022, Global forest management data for 2015 at 100 m resolution</a:t>
            </a:r>
          </a:p>
        </p:txBody>
      </p:sp>
    </p:spTree>
    <p:extLst>
      <p:ext uri="{BB962C8B-B14F-4D97-AF65-F5344CB8AC3E}">
        <p14:creationId xmlns:p14="http://schemas.microsoft.com/office/powerpoint/2010/main" val="106161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st of dates on a digital screen">
            <a:extLst>
              <a:ext uri="{FF2B5EF4-FFF2-40B4-BE49-F238E27FC236}">
                <a16:creationId xmlns:a16="http://schemas.microsoft.com/office/drawing/2014/main" id="{A50D3310-F26F-8D7E-0E55-ACF8046D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r="5503" b="-1"/>
          <a:stretch/>
        </p:blipFill>
        <p:spPr>
          <a:xfrm>
            <a:off x="1" y="10"/>
            <a:ext cx="5587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B4DFC-9E0F-82BD-FDB5-8D541EDB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277" y="267145"/>
            <a:ext cx="6079508" cy="1899912"/>
          </a:xfrm>
        </p:spPr>
        <p:txBody>
          <a:bodyPr>
            <a:normAutofit/>
          </a:bodyPr>
          <a:lstStyle/>
          <a:p>
            <a:r>
              <a:rPr lang="en-GB" sz="3700" dirty="0"/>
              <a:t>Some implications of </a:t>
            </a:r>
            <a:br>
              <a:rPr lang="en-GB" sz="3700" dirty="0"/>
            </a:br>
            <a:r>
              <a:rPr lang="en-GB" sz="3700" dirty="0"/>
              <a:t>emerging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D7058-48A6-BF23-65BA-9208A3BD6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323" y="2161437"/>
            <a:ext cx="6374305" cy="4554173"/>
          </a:xfrm>
        </p:spPr>
        <p:txBody>
          <a:bodyPr>
            <a:normAutofit/>
          </a:bodyPr>
          <a:lstStyle/>
          <a:p>
            <a:r>
              <a:rPr lang="en-GB" sz="1400" dirty="0"/>
              <a:t>Potential to provide absolute proof of deforestation-free status at point of sale</a:t>
            </a:r>
          </a:p>
          <a:p>
            <a:r>
              <a:rPr lang="en-GB" sz="1400" dirty="0"/>
              <a:t>“Deforestation-free” may overtake “certified sustainable” &amp; “legally-verified”</a:t>
            </a:r>
          </a:p>
          <a:p>
            <a:r>
              <a:rPr lang="en-GB" sz="1400" dirty="0"/>
              <a:t>Greatly facilitates jurisdictional &amp; landscape-based verification </a:t>
            </a:r>
          </a:p>
          <a:p>
            <a:pPr lvl="1"/>
            <a:r>
              <a:rPr lang="en-GB" sz="1400" dirty="0"/>
              <a:t>Rapid robust appraisal of changes in forest and other land-uses</a:t>
            </a:r>
          </a:p>
          <a:p>
            <a:pPr lvl="1"/>
            <a:r>
              <a:rPr lang="en-GB" sz="1400" dirty="0"/>
              <a:t>Clear attribution of deforestation to specific drivers and actors</a:t>
            </a:r>
          </a:p>
          <a:p>
            <a:pPr lvl="1"/>
            <a:r>
              <a:rPr lang="en-GB" sz="1400" dirty="0"/>
              <a:t>Efficient data gathering on legal conformance &amp; social/environmental impacts</a:t>
            </a:r>
          </a:p>
          <a:p>
            <a:pPr lvl="1"/>
            <a:r>
              <a:rPr lang="en-GB" sz="1400" dirty="0"/>
              <a:t>Better targeting of mitigation action</a:t>
            </a:r>
          </a:p>
          <a:p>
            <a:pPr lvl="1"/>
            <a:r>
              <a:rPr lang="en-GB" sz="1400" dirty="0"/>
              <a:t>More efficient &amp; regular outreach and feedback from stakeholders</a:t>
            </a:r>
          </a:p>
          <a:p>
            <a:r>
              <a:rPr lang="en-GB" sz="1400" dirty="0"/>
              <a:t>Different/conflicting models to prove timber provenance:</a:t>
            </a:r>
          </a:p>
          <a:p>
            <a:pPr lvl="1"/>
            <a:r>
              <a:rPr lang="en-GB" sz="1400" dirty="0"/>
              <a:t>100% tracking to specific harvest sites throughout entire supply chain using blockchain – very robust and demands participation of all supply chain actors, may be challenging for smallholders and SMEs</a:t>
            </a:r>
          </a:p>
          <a:p>
            <a:pPr lvl="1"/>
            <a:r>
              <a:rPr lang="en-GB" sz="1400" dirty="0"/>
              <a:t>Regular SIRA/TEA/LIBS testing of a random sample of timber products at point of sale to ensure provenance to jurisdictions with a negligible risk of deforestation and illegal harvest – may allow for more flexible CoC custody procedures and more applicable by smallholders and SMEs</a:t>
            </a:r>
          </a:p>
          <a:p>
            <a:r>
              <a:rPr lang="en-GB" sz="1400" dirty="0"/>
              <a:t>A suite of new innovative regulatory tools is required</a:t>
            </a:r>
          </a:p>
          <a:p>
            <a:endParaRPr lang="en-GB" sz="1400" dirty="0"/>
          </a:p>
          <a:p>
            <a:pPr lvl="1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7766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iagram of a market&#10;&#10;Description automatically generated">
            <a:extLst>
              <a:ext uri="{FF2B5EF4-FFF2-40B4-BE49-F238E27FC236}">
                <a16:creationId xmlns:a16="http://schemas.microsoft.com/office/drawing/2014/main" id="{3456517E-0591-AA52-B7C6-3003F9A9F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86" y="3653937"/>
            <a:ext cx="4501270" cy="254321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green and red balance scale&#10;&#10;Description automatically generated">
            <a:extLst>
              <a:ext uri="{FF2B5EF4-FFF2-40B4-BE49-F238E27FC236}">
                <a16:creationId xmlns:a16="http://schemas.microsoft.com/office/drawing/2014/main" id="{EFDD7B0A-A0CA-0CDA-A16C-C19FE59E0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660846"/>
            <a:ext cx="4732940" cy="250845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group of blue squares with white text&#10;&#10;Description automatically generated">
            <a:extLst>
              <a:ext uri="{FF2B5EF4-FFF2-40B4-BE49-F238E27FC236}">
                <a16:creationId xmlns:a16="http://schemas.microsoft.com/office/drawing/2014/main" id="{D8DF3104-853B-D671-043D-0AEBF8EE8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17" y="660846"/>
            <a:ext cx="4486100" cy="2545862"/>
          </a:xfrm>
          <a:prstGeom prst="rect">
            <a:avLst/>
          </a:prstGeom>
        </p:spPr>
      </p:pic>
      <p:pic>
        <p:nvPicPr>
          <p:cNvPr id="15" name="Picture 1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53C5537-863E-5D52-4AD2-DDEC3E400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17" y="3560116"/>
            <a:ext cx="4220609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8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rees in a misty forest">
            <a:extLst>
              <a:ext uri="{FF2B5EF4-FFF2-40B4-BE49-F238E27FC236}">
                <a16:creationId xmlns:a16="http://schemas.microsoft.com/office/drawing/2014/main" id="{8CF78E11-5C41-632E-679B-261F229EFA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48" r="7952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992E2-77E2-50B9-F67D-51775C9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1" y="328512"/>
            <a:ext cx="4907728" cy="1628970"/>
          </a:xfrm>
        </p:spPr>
        <p:txBody>
          <a:bodyPr anchor="ctr">
            <a:normAutofit/>
          </a:bodyPr>
          <a:lstStyle/>
          <a:p>
            <a:r>
              <a:rPr lang="en-GB" sz="3700" dirty="0"/>
              <a:t>Pointers to successful regulatory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8C4E6-483B-93CC-6288-8AC14887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4" y="2788920"/>
            <a:ext cx="5609290" cy="3806751"/>
          </a:xfrm>
        </p:spPr>
        <p:txBody>
          <a:bodyPr anchor="ctr">
            <a:noAutofit/>
          </a:bodyPr>
          <a:lstStyle/>
          <a:p>
            <a:r>
              <a:rPr lang="en-GB" sz="1600" dirty="0"/>
              <a:t>Extend to all forest-risk commodities</a:t>
            </a:r>
          </a:p>
          <a:p>
            <a:r>
              <a:rPr lang="en-GB" sz="1600" dirty="0"/>
              <a:t>Do not lose focus on governance and legality</a:t>
            </a:r>
          </a:p>
          <a:p>
            <a:r>
              <a:rPr lang="en-GB" sz="1600" dirty="0"/>
              <a:t>Maximise use of new technology but moderate expectations</a:t>
            </a:r>
          </a:p>
          <a:p>
            <a:r>
              <a:rPr lang="en-GB" sz="1600" dirty="0"/>
              <a:t>Robust objective risk assessment is a prerequisite</a:t>
            </a:r>
          </a:p>
          <a:p>
            <a:r>
              <a:rPr lang="en-GB" sz="1600" dirty="0"/>
              <a:t>Accommodate jurisdictional &amp; landscape-based approaches to verification</a:t>
            </a:r>
          </a:p>
          <a:p>
            <a:r>
              <a:rPr lang="en-GB" sz="1600" dirty="0"/>
              <a:t>Traceability to the extent necessary to demonstrate negligible risk</a:t>
            </a:r>
          </a:p>
          <a:p>
            <a:r>
              <a:rPr lang="en-GB" sz="1600" dirty="0"/>
              <a:t>Appropriate lead-in times</a:t>
            </a:r>
          </a:p>
          <a:p>
            <a:r>
              <a:rPr lang="en-GB" sz="1600" dirty="0"/>
              <a:t>Far-reaching &amp; appropriate social protection measures</a:t>
            </a:r>
          </a:p>
          <a:p>
            <a:r>
              <a:rPr lang="en-GB" sz="1600" dirty="0"/>
              <a:t>Consultation, engagement and partnership with producers</a:t>
            </a:r>
          </a:p>
          <a:p>
            <a:r>
              <a:rPr lang="en-GB" sz="1600" dirty="0"/>
              <a:t>Work on international &amp; cross-sectoral co-ordination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597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area of land with trees&#10;&#10;Description automatically generated with medium confidence">
            <a:extLst>
              <a:ext uri="{FF2B5EF4-FFF2-40B4-BE49-F238E27FC236}">
                <a16:creationId xmlns:a16="http://schemas.microsoft.com/office/drawing/2014/main" id="{4C66D655-32DA-B60B-92AE-EE08C50F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88393-7469-9CB6-2A40-579E17E48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416" y="1463040"/>
            <a:ext cx="3651752" cy="2232660"/>
          </a:xfrm>
          <a:noFill/>
        </p:spPr>
        <p:txBody>
          <a:bodyPr anchor="ctr" anchorCtr="0">
            <a:normAutofit/>
          </a:bodyPr>
          <a:lstStyle/>
          <a:p>
            <a:pPr algn="l"/>
            <a:r>
              <a:rPr lang="en-GB" sz="48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5E45F-354B-75D2-7D1C-EE56D776B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9416" y="4076700"/>
            <a:ext cx="4032738" cy="2463214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1600" dirty="0"/>
              <a:t>Rupert Oliver</a:t>
            </a:r>
          </a:p>
          <a:p>
            <a:pPr algn="l"/>
            <a:endParaRPr lang="en-GB" sz="1600" dirty="0"/>
          </a:p>
          <a:p>
            <a:pPr algn="l"/>
            <a:r>
              <a:rPr lang="en-GB" sz="1600" dirty="0"/>
              <a:t>Global Legal and Sustainable Timber Forum</a:t>
            </a:r>
          </a:p>
          <a:p>
            <a:pPr algn="l"/>
            <a:r>
              <a:rPr lang="en-GB" sz="1600" dirty="0"/>
              <a:t>Session 1:  Restoring Reliable and Stable Supply of Timber Resource</a:t>
            </a:r>
          </a:p>
          <a:p>
            <a:pPr algn="l"/>
            <a:r>
              <a:rPr lang="en-GB" sz="1600" dirty="0"/>
              <a:t>11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410930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3F45-2C5F-87C1-AD12-F86C604D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596D7-50B4-0F4F-71B3-5C6B5372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4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CC8CA-B564-F41F-F38B-5599B6EA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58" y="273685"/>
            <a:ext cx="3240186" cy="4351338"/>
          </a:xfrm>
        </p:spPr>
        <p:txBody>
          <a:bodyPr anchor="t" anchorCtr="0">
            <a:noAutofit/>
          </a:bodyPr>
          <a:lstStyle/>
          <a:p>
            <a:r>
              <a:rPr lang="en-GB" sz="2800" dirty="0"/>
              <a:t>FSC and PEFC certified forest area, 2000 to 2023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E63C5-D943-E22C-05E0-B11093122DEC}"/>
              </a:ext>
            </a:extLst>
          </p:cNvPr>
          <p:cNvSpPr txBox="1"/>
          <p:nvPr/>
        </p:nvSpPr>
        <p:spPr>
          <a:xfrm>
            <a:off x="362558" y="3740274"/>
            <a:ext cx="41914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Data sources: </a:t>
            </a:r>
          </a:p>
          <a:p>
            <a:r>
              <a:rPr lang="en-GB" sz="1400" i="1" dirty="0"/>
              <a:t>https://connect.fsc.org/impact/facts-figures</a:t>
            </a:r>
          </a:p>
          <a:p>
            <a:r>
              <a:rPr lang="en-GB" sz="1400" i="1" dirty="0"/>
              <a:t>https://pefc.org/discover-pefc/facts-and-figures</a:t>
            </a:r>
          </a:p>
          <a:p>
            <a:r>
              <a:rPr lang="en-GB" sz="1400" i="1" dirty="0"/>
              <a:t>Analysed by Rupert Oliver</a:t>
            </a:r>
          </a:p>
          <a:p>
            <a:endParaRPr lang="en-GB" i="1" dirty="0"/>
          </a:p>
          <a:p>
            <a:r>
              <a:rPr lang="en-GB" i="1" dirty="0"/>
              <a:t>* Dual are forest areas certified to both standards. Dual certified area prior to 2016 is estimated by Rupert Oliver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A451E5-0533-F93C-3216-B46786A94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7561" y="159440"/>
            <a:ext cx="7239796" cy="656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519</Words>
  <Application>Microsoft Office PowerPoint</Application>
  <PresentationFormat>Widescreen</PresentationFormat>
  <Paragraphs>65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Symbol</vt:lpstr>
      <vt:lpstr>Office Theme</vt:lpstr>
      <vt:lpstr>On-going trends in timber trade requirements and regulations </vt:lpstr>
      <vt:lpstr>PowerPoint Presentation</vt:lpstr>
      <vt:lpstr>"Fourth Industrial Revolution"</vt:lpstr>
      <vt:lpstr>Some implications of  emerging technologies</vt:lpstr>
      <vt:lpstr>PowerPoint Presentation</vt:lpstr>
      <vt:lpstr>Pointers to successful regulatory framework</vt:lpstr>
      <vt:lpstr>Thank you!</vt:lpstr>
      <vt:lpstr>PowerPoint Presentation</vt:lpstr>
      <vt:lpstr>FSC and PEFC certified forest area, 2000 to 2023 </vt:lpstr>
      <vt:lpstr>Worldwide imports of wood and wood furniture* products from lower and middle-income countries, by regulatory control to prohibit illegal timber trade in the consumer country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Rupert Oliver</dc:creator>
  <cp:lastModifiedBy>Rupert Oliver</cp:lastModifiedBy>
  <cp:revision>24</cp:revision>
  <dcterms:created xsi:type="dcterms:W3CDTF">2024-09-02T09:39:43Z</dcterms:created>
  <dcterms:modified xsi:type="dcterms:W3CDTF">2024-09-04T14:55:51Z</dcterms:modified>
</cp:coreProperties>
</file>